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9"/>
  </p:notesMasterIdLst>
  <p:handoutMasterIdLst>
    <p:handoutMasterId r:id="rId30"/>
  </p:handoutMasterIdLst>
  <p:sldIdLst>
    <p:sldId id="258" r:id="rId3"/>
    <p:sldId id="273" r:id="rId4"/>
    <p:sldId id="268" r:id="rId5"/>
    <p:sldId id="278" r:id="rId6"/>
    <p:sldId id="279" r:id="rId7"/>
    <p:sldId id="281" r:id="rId8"/>
    <p:sldId id="276" r:id="rId9"/>
    <p:sldId id="335"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72" r:id="rId23"/>
    <p:sldId id="277" r:id="rId24"/>
    <p:sldId id="283" r:id="rId25"/>
    <p:sldId id="270" r:id="rId26"/>
    <p:sldId id="274" r:id="rId27"/>
    <p:sldId id="275" r:id="rId28"/>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5"/>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autoAdjust="0"/>
    <p:restoredTop sz="96942"/>
  </p:normalViewPr>
  <p:slideViewPr>
    <p:cSldViewPr showGuides="1">
      <p:cViewPr>
        <p:scale>
          <a:sx n="108" d="100"/>
          <a:sy n="108" d="100"/>
        </p:scale>
        <p:origin x="752" y="224"/>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054195-23B1-AC40-A656-59B2971BA6A1}"/>
              </a:ext>
            </a:extLst>
          </p:cNvPr>
          <p:cNvPicPr>
            <a:picLocks noChangeAspect="1"/>
          </p:cNvPicPr>
          <p:nvPr/>
        </p:nvPicPr>
        <p:blipFill rotWithShape="1">
          <a:blip r:embed="rId2"/>
          <a:srcRect l="2193" t="4858" r="4281" b="3467"/>
          <a:stretch/>
        </p:blipFill>
        <p:spPr>
          <a:xfrm>
            <a:off x="6852934" y="-121823"/>
            <a:ext cx="5311536" cy="3016428"/>
          </a:xfrm>
          <a:prstGeom prst="rect">
            <a:avLst/>
          </a:prstGeom>
        </p:spPr>
      </p:pic>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3844" r="1998" b="2379"/>
          <a:stretch/>
        </p:blipFill>
        <p:spPr>
          <a:xfrm>
            <a:off x="-79920" y="99984"/>
            <a:ext cx="5715151" cy="4844632"/>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10904699" y="-23936"/>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12" name="正方形/長方形 11">
            <a:extLst>
              <a:ext uri="{FF2B5EF4-FFF2-40B4-BE49-F238E27FC236}">
                <a16:creationId xmlns:a16="http://schemas.microsoft.com/office/drawing/2014/main" id="{6A2DB86A-4044-EE46-AC68-9F7438AD8221}"/>
              </a:ext>
            </a:extLst>
          </p:cNvPr>
          <p:cNvSpPr/>
          <p:nvPr/>
        </p:nvSpPr>
        <p:spPr>
          <a:xfrm>
            <a:off x="-7912"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7" name="正方形/長方形 16">
            <a:extLst>
              <a:ext uri="{FF2B5EF4-FFF2-40B4-BE49-F238E27FC236}">
                <a16:creationId xmlns:a16="http://schemas.microsoft.com/office/drawing/2014/main" id="{BA7B0D95-3B98-0649-839F-34EF65F1E4D1}"/>
              </a:ext>
            </a:extLst>
          </p:cNvPr>
          <p:cNvSpPr/>
          <p:nvPr/>
        </p:nvSpPr>
        <p:spPr>
          <a:xfrm>
            <a:off x="807753" y="6837531"/>
            <a:ext cx="1912725" cy="43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構造モデル</a:t>
            </a:r>
          </a:p>
        </p:txBody>
      </p:sp>
      <p:sp>
        <p:nvSpPr>
          <p:cNvPr id="18" name="正方形/長方形 17">
            <a:extLst>
              <a:ext uri="{FF2B5EF4-FFF2-40B4-BE49-F238E27FC236}">
                <a16:creationId xmlns:a16="http://schemas.microsoft.com/office/drawing/2014/main" id="{D1E49DD8-4163-1B45-BF66-7581233E77B0}"/>
              </a:ext>
            </a:extLst>
          </p:cNvPr>
          <p:cNvSpPr/>
          <p:nvPr/>
        </p:nvSpPr>
        <p:spPr>
          <a:xfrm>
            <a:off x="5951812" y="6837531"/>
            <a:ext cx="1912725" cy="43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振る舞いモデル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5752728" y="294750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sp>
        <p:nvSpPr>
          <p:cNvPr id="55" name="正方形/長方形 54">
            <a:extLst>
              <a:ext uri="{FF2B5EF4-FFF2-40B4-BE49-F238E27FC236}">
                <a16:creationId xmlns:a16="http://schemas.microsoft.com/office/drawing/2014/main" id="{A5E03ED9-5C1F-A747-9C1A-9001650AEF13}"/>
              </a:ext>
            </a:extLst>
          </p:cNvPr>
          <p:cNvSpPr/>
          <p:nvPr/>
        </p:nvSpPr>
        <p:spPr>
          <a:xfrm>
            <a:off x="2927246" y="242863"/>
            <a:ext cx="1595718" cy="1652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司令・システム</a:t>
            </a:r>
          </a:p>
        </p:txBody>
      </p:sp>
      <p:sp>
        <p:nvSpPr>
          <p:cNvPr id="56" name="正方形/長方形 55">
            <a:extLst>
              <a:ext uri="{FF2B5EF4-FFF2-40B4-BE49-F238E27FC236}">
                <a16:creationId xmlns:a16="http://schemas.microsoft.com/office/drawing/2014/main" id="{2D7C69A4-13A4-DF41-8834-EB05BD111EDE}"/>
              </a:ext>
            </a:extLst>
          </p:cNvPr>
          <p:cNvSpPr/>
          <p:nvPr/>
        </p:nvSpPr>
        <p:spPr>
          <a:xfrm>
            <a:off x="6276135" y="7918304"/>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graphicFrame>
        <p:nvGraphicFramePr>
          <p:cNvPr id="58" name="表 57">
            <a:extLst>
              <a:ext uri="{FF2B5EF4-FFF2-40B4-BE49-F238E27FC236}">
                <a16:creationId xmlns:a16="http://schemas.microsoft.com/office/drawing/2014/main" id="{4D69330C-C422-1046-9C9C-00B90A0121F9}"/>
              </a:ext>
            </a:extLst>
          </p:cNvPr>
          <p:cNvGraphicFramePr>
            <a:graphicFrameLocks noGrp="1"/>
          </p:cNvGraphicFramePr>
          <p:nvPr>
            <p:extLst>
              <p:ext uri="{D42A27DB-BD31-4B8C-83A1-F6EECF244321}">
                <p14:modId xmlns:p14="http://schemas.microsoft.com/office/powerpoint/2010/main" val="288066904"/>
              </p:ext>
            </p:extLst>
          </p:nvPr>
        </p:nvGraphicFramePr>
        <p:xfrm>
          <a:off x="5951812" y="3379550"/>
          <a:ext cx="5123013" cy="1524185"/>
        </p:xfrm>
        <a:graphic>
          <a:graphicData uri="http://schemas.openxmlformats.org/drawingml/2006/table">
            <a:tbl>
              <a:tblPr firstRow="1" bandRow="1">
                <a:tableStyleId>{5940675A-B579-460E-94D1-54222C63F5DA}</a:tableStyleId>
              </a:tblPr>
              <a:tblGrid>
                <a:gridCol w="297722">
                  <a:extLst>
                    <a:ext uri="{9D8B030D-6E8A-4147-A177-3AD203B41FA5}">
                      <a16:colId xmlns:a16="http://schemas.microsoft.com/office/drawing/2014/main" val="383421816"/>
                    </a:ext>
                  </a:extLst>
                </a:gridCol>
                <a:gridCol w="1275273">
                  <a:extLst>
                    <a:ext uri="{9D8B030D-6E8A-4147-A177-3AD203B41FA5}">
                      <a16:colId xmlns:a16="http://schemas.microsoft.com/office/drawing/2014/main" val="1627974610"/>
                    </a:ext>
                  </a:extLst>
                </a:gridCol>
                <a:gridCol w="3550018">
                  <a:extLst>
                    <a:ext uri="{9D8B030D-6E8A-4147-A177-3AD203B41FA5}">
                      <a16:colId xmlns:a16="http://schemas.microsoft.com/office/drawing/2014/main" val="3840063680"/>
                    </a:ext>
                  </a:extLst>
                </a:gridCol>
              </a:tblGrid>
              <a:tr h="304837">
                <a:tc>
                  <a:txBody>
                    <a:bodyPr/>
                    <a:lstStyle/>
                    <a:p>
                      <a:pPr algn="ctr"/>
                      <a:endParaRPr kumimoji="1" lang="ja-JP" altLang="en-US" sz="1200">
                        <a:latin typeface="+mn-lt"/>
                      </a:endParaRPr>
                    </a:p>
                  </a:txBody>
                  <a:tcPr anchor="ctr">
                    <a:solidFill>
                      <a:schemeClr val="bg1">
                        <a:lumMod val="95000"/>
                      </a:schemeClr>
                    </a:solidFill>
                  </a:tcPr>
                </a:tc>
                <a:tc>
                  <a:txBody>
                    <a:bodyPr/>
                    <a:lstStyle/>
                    <a:p>
                      <a:pPr algn="ctr"/>
                      <a:r>
                        <a:rPr kumimoji="1" lang="ja-JP" altLang="en-US" sz="1200">
                          <a:latin typeface="+mn-lt"/>
                        </a:rPr>
                        <a:t>コンセプト</a:t>
                      </a:r>
                    </a:p>
                  </a:txBody>
                  <a:tcPr anchor="ctr"/>
                </a:tc>
                <a:tc>
                  <a:txBody>
                    <a:bodyPr/>
                    <a:lstStyle/>
                    <a:p>
                      <a:pPr algn="ctr"/>
                      <a:r>
                        <a:rPr kumimoji="1" lang="ja-JP" altLang="en-US" sz="1200">
                          <a:latin typeface="+mn-lt"/>
                        </a:rPr>
                        <a:t>指針</a:t>
                      </a:r>
                    </a:p>
                  </a:txBody>
                  <a:tcPr anchor="ctr"/>
                </a:tc>
                <a:extLst>
                  <a:ext uri="{0D108BD9-81ED-4DB2-BD59-A6C34878D82A}">
                    <a16:rowId xmlns:a16="http://schemas.microsoft.com/office/drawing/2014/main" val="2167842571"/>
                  </a:ext>
                </a:extLst>
              </a:tr>
              <a:tr h="304837">
                <a:tc>
                  <a:txBody>
                    <a:bodyPr/>
                    <a:lstStyle/>
                    <a:p>
                      <a:pPr algn="ctr"/>
                      <a:r>
                        <a:rPr kumimoji="1" lang="ja-JP" altLang="en-US" sz="1200">
                          <a:latin typeface="+mn-lt"/>
                        </a:rPr>
                        <a:t>①</a:t>
                      </a:r>
                    </a:p>
                  </a:txBody>
                  <a:tcPr anchor="ctr">
                    <a:solidFill>
                      <a:schemeClr val="bg1">
                        <a:lumMod val="95000"/>
                      </a:schemeClr>
                    </a:solidFill>
                  </a:tcPr>
                </a:tc>
                <a:tc>
                  <a:txBody>
                    <a:bodyPr/>
                    <a:lstStyle/>
                    <a:p>
                      <a:r>
                        <a:rPr kumimoji="1" lang="ja-JP" altLang="en-US" sz="1200">
                          <a:latin typeface="+mn-lt"/>
                        </a:rPr>
                        <a:t>単純に解く</a:t>
                      </a:r>
                    </a:p>
                  </a:txBody>
                  <a:tcPr anchor="ctr"/>
                </a:tc>
                <a:tc>
                  <a:txBody>
                    <a:bodyPr/>
                    <a:lstStyle/>
                    <a:p>
                      <a:r>
                        <a:rPr kumimoji="1" lang="ja-JP" altLang="en-US" sz="1200">
                          <a:latin typeface="+mn-lt"/>
                        </a:rPr>
                        <a:t>フルビンゴのみを狙う</a:t>
                      </a:r>
                    </a:p>
                  </a:txBody>
                  <a:tcPr anchor="ctr"/>
                </a:tc>
                <a:extLst>
                  <a:ext uri="{0D108BD9-81ED-4DB2-BD59-A6C34878D82A}">
                    <a16:rowId xmlns:a16="http://schemas.microsoft.com/office/drawing/2014/main" val="2854543546"/>
                  </a:ext>
                </a:extLst>
              </a:tr>
              <a:tr h="304837">
                <a:tc>
                  <a:txBody>
                    <a:bodyPr/>
                    <a:lstStyle/>
                    <a:p>
                      <a:pPr algn="ctr"/>
                      <a:r>
                        <a:rPr kumimoji="1" lang="ja-JP" altLang="en-US" sz="1200">
                          <a:latin typeface="+mn-lt"/>
                        </a:rPr>
                        <a:t>②</a:t>
                      </a:r>
                    </a:p>
                  </a:txBody>
                  <a:tcPr anchor="ctr">
                    <a:solidFill>
                      <a:schemeClr val="bg1">
                        <a:lumMod val="95000"/>
                      </a:schemeClr>
                    </a:solidFill>
                  </a:tcPr>
                </a:tc>
                <a:tc>
                  <a:txBody>
                    <a:bodyPr/>
                    <a:lstStyle/>
                    <a:p>
                      <a:r>
                        <a:rPr kumimoji="1" lang="ja-JP" altLang="en-US" sz="1200">
                          <a:latin typeface="+mn-lt"/>
                        </a:rPr>
                        <a:t>単純に動作する</a:t>
                      </a:r>
                    </a:p>
                  </a:txBody>
                  <a:tcPr anchor="ctr"/>
                </a:tc>
                <a:tc>
                  <a:txBody>
                    <a:bodyPr/>
                    <a:lstStyle/>
                    <a:p>
                      <a:r>
                        <a:rPr kumimoji="1" lang="ja-JP" altLang="en-US" sz="1200">
                          <a:latin typeface="+mn-lt"/>
                        </a:rPr>
                        <a:t>ブロックが置かれた交差サークルは通過しない</a:t>
                      </a:r>
                    </a:p>
                  </a:txBody>
                  <a:tcPr anchor="ctr"/>
                </a:tc>
                <a:extLst>
                  <a:ext uri="{0D108BD9-81ED-4DB2-BD59-A6C34878D82A}">
                    <a16:rowId xmlns:a16="http://schemas.microsoft.com/office/drawing/2014/main" val="3577970640"/>
                  </a:ext>
                </a:extLst>
              </a:tr>
              <a:tr h="304837">
                <a:tc>
                  <a:txBody>
                    <a:bodyPr/>
                    <a:lstStyle/>
                    <a:p>
                      <a:pPr algn="ctr"/>
                      <a:r>
                        <a:rPr kumimoji="1" lang="ja-JP" altLang="en-US" sz="1200">
                          <a:latin typeface="+mn-lt"/>
                        </a:rPr>
                        <a:t>③</a:t>
                      </a:r>
                    </a:p>
                  </a:txBody>
                  <a:tcPr anchor="ctr">
                    <a:solidFill>
                      <a:schemeClr val="bg1">
                        <a:lumMod val="95000"/>
                      </a:schemeClr>
                    </a:solidFill>
                  </a:tcPr>
                </a:tc>
                <a:tc>
                  <a:txBody>
                    <a:bodyPr/>
                    <a:lstStyle/>
                    <a:p>
                      <a:r>
                        <a:rPr kumimoji="1" lang="ja-JP" altLang="en-US" sz="1200">
                          <a:latin typeface="+mn-lt"/>
                        </a:rPr>
                        <a:t>単純に探索する</a:t>
                      </a:r>
                    </a:p>
                  </a:txBody>
                  <a:tcPr anchor="ctr"/>
                </a:tc>
                <a:tc>
                  <a:txBody>
                    <a:bodyPr/>
                    <a:lstStyle/>
                    <a:p>
                      <a:r>
                        <a:rPr kumimoji="1" lang="ja-JP" altLang="en-US" sz="1200">
                          <a:latin typeface="+mn-lt"/>
                        </a:rPr>
                        <a:t>運搬経路は</a:t>
                      </a:r>
                      <a:r>
                        <a:rPr kumimoji="1" lang="en-US" altLang="ja-JP" sz="1200" dirty="0">
                          <a:latin typeface="+mn-lt"/>
                        </a:rPr>
                        <a:t>A*</a:t>
                      </a:r>
                      <a:r>
                        <a:rPr kumimoji="1" lang="ja-JP" altLang="en-US" sz="1200">
                          <a:latin typeface="+mn-lt"/>
                        </a:rPr>
                        <a:t>探索を繰り返す事によって行う</a:t>
                      </a:r>
                    </a:p>
                  </a:txBody>
                  <a:tcPr anchor="ctr"/>
                </a:tc>
                <a:extLst>
                  <a:ext uri="{0D108BD9-81ED-4DB2-BD59-A6C34878D82A}">
                    <a16:rowId xmlns:a16="http://schemas.microsoft.com/office/drawing/2014/main" val="2706944577"/>
                  </a:ext>
                </a:extLst>
              </a:tr>
              <a:tr h="304837">
                <a:tc>
                  <a:txBody>
                    <a:bodyPr/>
                    <a:lstStyle/>
                    <a:p>
                      <a:pPr algn="ctr"/>
                      <a:r>
                        <a:rPr kumimoji="1" lang="ja-JP" altLang="en-US" sz="1200">
                          <a:latin typeface="+mn-lt"/>
                        </a:rPr>
                        <a:t>④</a:t>
                      </a:r>
                    </a:p>
                  </a:txBody>
                  <a:tcPr anchor="ctr">
                    <a:solidFill>
                      <a:schemeClr val="bg1">
                        <a:lumMod val="95000"/>
                      </a:schemeClr>
                    </a:solidFill>
                  </a:tcPr>
                </a:tc>
                <a:tc>
                  <a:txBody>
                    <a:bodyPr/>
                    <a:lstStyle/>
                    <a:p>
                      <a:r>
                        <a:rPr kumimoji="1" lang="ja-JP" altLang="en-US" sz="1200">
                          <a:latin typeface="+mn-lt"/>
                        </a:rPr>
                        <a:t>単純に実装する</a:t>
                      </a:r>
                    </a:p>
                  </a:txBody>
                  <a:tcPr anchor="ctr"/>
                </a:tc>
                <a:tc>
                  <a:txBody>
                    <a:bodyPr/>
                    <a:lstStyle/>
                    <a:p>
                      <a:r>
                        <a:rPr kumimoji="1" lang="ja-JP" altLang="en-US" sz="1200">
                          <a:latin typeface="+mn-lt"/>
                        </a:rPr>
                        <a:t>機能実現は</a:t>
                      </a:r>
                      <a:r>
                        <a:rPr kumimoji="1" lang="en-US" altLang="ja-JP" sz="1200" dirty="0">
                          <a:latin typeface="+mn-lt"/>
                        </a:rPr>
                        <a:t>Python</a:t>
                      </a:r>
                      <a:r>
                        <a:rPr kumimoji="1" lang="ja-JP" altLang="en-US" sz="1200">
                          <a:latin typeface="+mn-lt"/>
                        </a:rPr>
                        <a:t>のライブラリや</a:t>
                      </a:r>
                      <a:r>
                        <a:rPr kumimoji="1" lang="en-US" altLang="ja-JP" sz="1200" dirty="0">
                          <a:latin typeface="+mn-lt"/>
                        </a:rPr>
                        <a:t>IP</a:t>
                      </a:r>
                      <a:r>
                        <a:rPr kumimoji="1" lang="ja-JP" altLang="en-US" sz="1200">
                          <a:latin typeface="+mn-lt"/>
                        </a:rPr>
                        <a:t>を活用する</a:t>
                      </a:r>
                    </a:p>
                  </a:txBody>
                  <a:tcPr anchor="ctr"/>
                </a:tc>
                <a:extLst>
                  <a:ext uri="{0D108BD9-81ED-4DB2-BD59-A6C34878D82A}">
                    <a16:rowId xmlns:a16="http://schemas.microsoft.com/office/drawing/2014/main" val="915333071"/>
                  </a:ext>
                </a:extLst>
              </a:tr>
            </a:tbl>
          </a:graphicData>
        </a:graphic>
      </p:graphicFrame>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7593445" y="294750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AA80773-423E-0D42-95B2-C82AE5F18C92}"/>
              </a:ext>
            </a:extLst>
          </p:cNvPr>
          <p:cNvCxnSpPr>
            <a:cxnSpLocks/>
          </p:cNvCxnSpPr>
          <p:nvPr/>
        </p:nvCxnSpPr>
        <p:spPr>
          <a:xfrm>
            <a:off x="5680720" y="-23936"/>
            <a:ext cx="0" cy="5001465"/>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3D9BB4F0-C2F7-5945-90D0-1B1DC2838AB8}"/>
              </a:ext>
            </a:extLst>
          </p:cNvPr>
          <p:cNvSpPr/>
          <p:nvPr/>
        </p:nvSpPr>
        <p:spPr>
          <a:xfrm>
            <a:off x="5680720"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680720" y="256835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cxnSp>
        <p:nvCxnSpPr>
          <p:cNvPr id="69" name="直線コネクタ 68">
            <a:extLst>
              <a:ext uri="{FF2B5EF4-FFF2-40B4-BE49-F238E27FC236}">
                <a16:creationId xmlns:a16="http://schemas.microsoft.com/office/drawing/2014/main" id="{EE2D6431-017A-CB47-97CD-95AB3650D888}"/>
              </a:ext>
            </a:extLst>
          </p:cNvPr>
          <p:cNvCxnSpPr>
            <a:cxnSpLocks/>
          </p:cNvCxnSpPr>
          <p:nvPr/>
        </p:nvCxnSpPr>
        <p:spPr>
          <a:xfrm>
            <a:off x="0" y="5005985"/>
            <a:ext cx="12801600"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C72AB228-670C-DF42-B929-2F031863649C}"/>
              </a:ext>
            </a:extLst>
          </p:cNvPr>
          <p:cNvSpPr/>
          <p:nvPr/>
        </p:nvSpPr>
        <p:spPr>
          <a:xfrm>
            <a:off x="0" y="5016624"/>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79537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2111</TotalTime>
  <Words>1166</Words>
  <Application>Microsoft Macintosh PowerPoint</Application>
  <PresentationFormat>A3 297x420 mm</PresentationFormat>
  <Paragraphs>262</Paragraphs>
  <Slides>26</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26</vt:i4>
      </vt:variant>
    </vt:vector>
  </HeadingPairs>
  <TitlesOfParts>
    <vt:vector size="35"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294</cp:revision>
  <cp:lastPrinted>2018-04-01T05:10:42Z</cp:lastPrinted>
  <dcterms:created xsi:type="dcterms:W3CDTF">2002-02-28T07:41:56Z</dcterms:created>
  <dcterms:modified xsi:type="dcterms:W3CDTF">2019-08-06T12:29:21Z</dcterms:modified>
</cp:coreProperties>
</file>